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ess Start 2P"/>
      <p:regular r:id="rId32"/>
    </p:embeddedFont>
    <p:embeddedFont>
      <p:font typeface="Comforta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omfortaa-regular.fntdata"/><Relationship Id="rId10" Type="http://schemas.openxmlformats.org/officeDocument/2006/relationships/slide" Target="slides/slide5.xml"/><Relationship Id="rId32" Type="http://schemas.openxmlformats.org/officeDocument/2006/relationships/font" Target="fonts/PressStart2P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Comforta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4830b5a1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4830b5a1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484a74d43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484a74d4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84a74d43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84a74d43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84a74d43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84a74d43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84a74d43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84a74d43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484a74d43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484a74d43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84a74d43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84a74d43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84a74d43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84a74d43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8a535c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8a535c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48a535c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48a535c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484a74d43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484a74d43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8a535cb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8a535cb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8a535cb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8a535cb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48a535cb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48a535cb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8a535cb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8a535cb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8a535cb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8a535cb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48a535cb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48a535cb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8a535cb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48a535cb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48a535cb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48a535cb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484a74d4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484a74d4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4830b5a1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4830b5a1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4830b5a1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4830b5a1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4830b5a1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4830b5a1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4830b5a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4830b5a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830b5a1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830b5a1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2D343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://github.com/theycallmemac/sesh" TargetMode="External"/><Relationship Id="rId6" Type="http://schemas.openxmlformats.org/officeDocument/2006/relationships/hyperlink" Target="http://jamesmcdermott.ie/ses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://github.com/theycallmemac/sesh" TargetMode="External"/><Relationship Id="rId6" Type="http://schemas.openxmlformats.org/officeDocument/2006/relationships/hyperlink" Target="http://jamesmcdermott.ie/sesh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://ezsh.jamesmcdermott.i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70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</a:t>
            </a: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uilding a shell from	scratch 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136800" y="93925"/>
            <a:ext cx="3000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simple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136800" y="642925"/>
            <a:ext cx="2951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</a:t>
            </a: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asy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136800" y="1178725"/>
            <a:ext cx="2742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shell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>
            <p:ph type="ctrTitle"/>
          </p:nvPr>
        </p:nvSpPr>
        <p:spPr>
          <a:xfrm>
            <a:off x="129600" y="-748875"/>
            <a:ext cx="9014400" cy="26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8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</a:t>
            </a: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imple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8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</a:t>
            </a: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asy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8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sh</a:t>
            </a: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ell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810750" y="1297550"/>
            <a:ext cx="61536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Mocking a basic shell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Read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Write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Execute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3" name="Google Shape;153;p24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70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session one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10959" l="11306" r="10501" t="11694"/>
          <a:stretch/>
        </p:blipFill>
        <p:spPr>
          <a:xfrm>
            <a:off x="79750" y="35888"/>
            <a:ext cx="7892998" cy="507173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>
            <a:off x="702925" y="1794250"/>
            <a:ext cx="2716200" cy="61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702925" y="2412275"/>
            <a:ext cx="7269900" cy="26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702925" y="2681675"/>
            <a:ext cx="2018400" cy="20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572850" y="2846700"/>
            <a:ext cx="5368200" cy="173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 amt="76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/>
          <p:nvPr/>
        </p:nvSpPr>
        <p:spPr>
          <a:xfrm>
            <a:off x="254325" y="35900"/>
            <a:ext cx="2646300" cy="139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810750" y="1297550"/>
            <a:ext cx="61536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Looping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Modularisation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2" name="Google Shape;172;p26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70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session two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23498" l="12739" r="42229" t="20644"/>
          <a:stretch/>
        </p:blipFill>
        <p:spPr>
          <a:xfrm>
            <a:off x="618254" y="134600"/>
            <a:ext cx="7907486" cy="42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4">
            <a:alphaModFix amt="76000"/>
          </a:blip>
          <a:srcRect b="0" l="0" r="70392" t="0"/>
          <a:stretch/>
        </p:blipFill>
        <p:spPr>
          <a:xfrm>
            <a:off x="8063725" y="414370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/>
          <p:nvPr/>
        </p:nvSpPr>
        <p:spPr>
          <a:xfrm>
            <a:off x="1337100" y="642550"/>
            <a:ext cx="2303700" cy="51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2096300" y="2336075"/>
            <a:ext cx="6312300" cy="129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 amt="76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4">
            <a:alphaModFix/>
          </a:blip>
          <a:srcRect b="36518" l="11922" r="9429" t="32656"/>
          <a:stretch/>
        </p:blipFill>
        <p:spPr>
          <a:xfrm>
            <a:off x="0" y="159500"/>
            <a:ext cx="9144000" cy="9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 rotWithShape="1">
          <a:blip r:embed="rId5">
            <a:alphaModFix/>
          </a:blip>
          <a:srcRect b="26298" l="12803" r="26571" t="17972"/>
          <a:stretch/>
        </p:blipFill>
        <p:spPr>
          <a:xfrm>
            <a:off x="48075" y="2299176"/>
            <a:ext cx="6755126" cy="27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6">
            <a:alphaModFix/>
          </a:blip>
          <a:srcRect b="30004" l="13718" r="60939" t="30696"/>
          <a:stretch/>
        </p:blipFill>
        <p:spPr>
          <a:xfrm>
            <a:off x="0" y="1227100"/>
            <a:ext cx="2927074" cy="12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810750" y="1297550"/>
            <a:ext cx="61536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Making Built In Commands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cd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quit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Launch and Execute Functions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" name="Google Shape;196;p29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70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session three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 amt="76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4">
            <a:alphaModFix/>
          </a:blip>
          <a:srcRect b="19177" l="12592" r="27300" t="23812"/>
          <a:stretch/>
        </p:blipFill>
        <p:spPr>
          <a:xfrm>
            <a:off x="119625" y="109650"/>
            <a:ext cx="5651851" cy="22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5">
            <a:alphaModFix/>
          </a:blip>
          <a:srcRect b="18956" l="12586" r="49671" t="15654"/>
          <a:stretch/>
        </p:blipFill>
        <p:spPr>
          <a:xfrm>
            <a:off x="79750" y="2096475"/>
            <a:ext cx="3468877" cy="29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19678" l="12544" r="27750" t="18904"/>
          <a:stretch/>
        </p:blipFill>
        <p:spPr>
          <a:xfrm>
            <a:off x="139550" y="109675"/>
            <a:ext cx="8531974" cy="446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 amt="76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70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Redbrick AGM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89975" y="1854150"/>
            <a:ext cx="34389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Chair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Vice-Chair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Secretary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Public Relations Officer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Treasurer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137325" y="1854150"/>
            <a:ext cx="40839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Graphical Design Officer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Events Officer x2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Ordinary Member x2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System Administrator x3</a:t>
            </a:r>
            <a:endParaRPr sz="20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Webmaster</a:t>
            </a:r>
            <a:endParaRPr sz="20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Helpdesk x2</a:t>
            </a:r>
            <a:endParaRPr sz="20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29600" y="1104100"/>
            <a:ext cx="66819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Wednesday 3rd April - CG05.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810750" y="1297550"/>
            <a:ext cx="61536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Let’s make it colourful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Autocompletion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7" name="Google Shape;217;p32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70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session four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 amt="76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 rotWithShape="1">
          <a:blip r:embed="rId4">
            <a:alphaModFix/>
          </a:blip>
          <a:srcRect b="19248" l="4356" r="2150" t="18216"/>
          <a:stretch/>
        </p:blipFill>
        <p:spPr>
          <a:xfrm>
            <a:off x="0" y="717725"/>
            <a:ext cx="914400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b="16421" l="6375" r="3444" t="15804"/>
          <a:stretch/>
        </p:blipFill>
        <p:spPr>
          <a:xfrm>
            <a:off x="185263" y="249200"/>
            <a:ext cx="8773476" cy="427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 rotWithShape="1">
          <a:blip r:embed="rId4">
            <a:alphaModFix amt="76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/>
          <p:nvPr/>
        </p:nvSpPr>
        <p:spPr>
          <a:xfrm>
            <a:off x="692950" y="2142625"/>
            <a:ext cx="4890000" cy="26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1124975" y="3433575"/>
            <a:ext cx="6745200" cy="32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135875" y="209250"/>
            <a:ext cx="8823000" cy="137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4084850" y="1592325"/>
            <a:ext cx="1988725" cy="1887600"/>
          </a:xfrm>
          <a:custGeom>
            <a:rect b="b" l="l" r="r" t="t"/>
            <a:pathLst>
              <a:path extrusionOk="0" h="75504" w="79549">
                <a:moveTo>
                  <a:pt x="47539" y="75504"/>
                </a:moveTo>
                <a:cubicBezTo>
                  <a:pt x="52666" y="67315"/>
                  <a:pt x="86224" y="38951"/>
                  <a:pt x="78301" y="26367"/>
                </a:cubicBezTo>
                <a:cubicBezTo>
                  <a:pt x="70378" y="13783"/>
                  <a:pt x="13050" y="4395"/>
                  <a:pt x="0" y="0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/>
        </p:nvSpPr>
        <p:spPr>
          <a:xfrm>
            <a:off x="810750" y="1297550"/>
            <a:ext cx="61536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sesh interpreter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5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70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session five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 amt="76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 rotWithShape="1">
          <a:blip r:embed="rId4">
            <a:alphaModFix/>
          </a:blip>
          <a:srcRect b="12098" l="6441" r="2707" t="12707"/>
          <a:stretch/>
        </p:blipFill>
        <p:spPr>
          <a:xfrm>
            <a:off x="199375" y="99675"/>
            <a:ext cx="7785026" cy="48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810750" y="1297550"/>
            <a:ext cx="61536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chat and question time: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i/o redirection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pipes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logical operations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background processes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other built in commands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questions?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5" name="Google Shape;255;p37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70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session six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/>
        </p:nvSpPr>
        <p:spPr>
          <a:xfrm>
            <a:off x="810750" y="1297550"/>
            <a:ext cx="61536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Code → </a:t>
            </a:r>
            <a:r>
              <a:rPr lang="en-GB" sz="2000" u="sng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github.com/theycallmemac/sesh</a:t>
            </a:r>
            <a:endParaRPr sz="20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Slides → </a:t>
            </a:r>
            <a:r>
              <a:rPr lang="en-GB" sz="2000" u="sng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jamesmcdermott.ie/sesh</a:t>
            </a:r>
            <a:endParaRPr sz="20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3" name="Google Shape;263;p38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70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today’s material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810750" y="1297550"/>
            <a:ext cx="61536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Code → </a:t>
            </a:r>
            <a:r>
              <a:rPr lang="en-GB" sz="2000" u="sng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github.com/theycallmemac/sesh</a:t>
            </a:r>
            <a:endParaRPr sz="20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Slides → </a:t>
            </a:r>
            <a:r>
              <a:rPr lang="en-GB" sz="2000" u="sng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jamesmcdermott.ie/sesh</a:t>
            </a:r>
            <a:endParaRPr sz="20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15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70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today’s material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ctrTitle"/>
          </p:nvPr>
        </p:nvSpPr>
        <p:spPr>
          <a:xfrm>
            <a:off x="129600" y="-1605825"/>
            <a:ext cx="9014400" cy="2671200"/>
          </a:xfrm>
          <a:prstGeom prst="rect">
            <a:avLst/>
          </a:prstGeom>
          <a:effectLst>
            <a:outerShdw rotWithShape="0" algn="bl" dir="558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</a:t>
            </a: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hat is a shell?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28200" y="1180300"/>
            <a:ext cx="66819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Interface (kernel metaphor)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Interpreter (like python3 interpreter)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Environment (it’s surroundings describe it and its functionality)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Tool (and that means it’s </a:t>
            </a: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replaceable</a:t>
            </a: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58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why do we use shells? 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597350" y="1699650"/>
            <a:ext cx="73395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Simple</a:t>
            </a: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(or at least as simple as interacting with your machines resources can be)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Fast (Yeah GUI is nice, but it’s much faster to operate through a shell)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ctrTitle"/>
          </p:nvPr>
        </p:nvSpPr>
        <p:spPr>
          <a:xfrm>
            <a:off x="129600" y="-1094425"/>
            <a:ext cx="9014400" cy="2671200"/>
          </a:xfrm>
          <a:prstGeom prst="rect">
            <a:avLst/>
          </a:prstGeom>
          <a:effectLst>
            <a:outerShdw rotWithShape="0" algn="bl" dir="558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how do they work?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835925" y="1284325"/>
            <a:ext cx="658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Read (they interpret the user input)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Tokenize (they split the input into arguments)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Execute (they execute these arguments)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Let’s look at a simple example in Python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type="ctrTitle"/>
          </p:nvPr>
        </p:nvSpPr>
        <p:spPr>
          <a:xfrm>
            <a:off x="64800" y="-1094425"/>
            <a:ext cx="9014400" cy="2671200"/>
          </a:xfrm>
          <a:prstGeom prst="rect">
            <a:avLst/>
          </a:prstGeom>
          <a:effectLst>
            <a:outerShdw rotWithShape="0" algn="bl" dir="558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types of shells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 rot="-365518">
            <a:off x="1093175" y="2657881"/>
            <a:ext cx="1659371" cy="677636"/>
          </a:xfrm>
          <a:prstGeom prst="rect">
            <a:avLst/>
          </a:prstGeom>
          <a:noFill/>
          <a:ln>
            <a:noFill/>
          </a:ln>
          <a:effectLst>
            <a:outerShdw rotWithShape="0" algn="bl" dir="5520000" dist="57150">
              <a:srgbClr val="FF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zsh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 rot="301245">
            <a:off x="2868297" y="1998539"/>
            <a:ext cx="1926492" cy="677609"/>
          </a:xfrm>
          <a:prstGeom prst="rect">
            <a:avLst/>
          </a:prstGeom>
          <a:noFill/>
          <a:ln>
            <a:noFill/>
          </a:ln>
          <a:effectLst>
            <a:outerShdw rotWithShape="0" algn="bl" dir="5520000" dist="47625">
              <a:srgbClr val="FFFF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csh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161950" y="3097900"/>
            <a:ext cx="2076600" cy="528900"/>
          </a:xfrm>
          <a:prstGeom prst="rect">
            <a:avLst/>
          </a:prstGeom>
          <a:noFill/>
          <a:ln>
            <a:noFill/>
          </a:ln>
          <a:effectLst>
            <a:outerShdw rotWithShape="0" algn="bl" dir="5580000" dist="47625">
              <a:srgbClr val="FF00FF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bash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 rot="-451281">
            <a:off x="5583914" y="2581890"/>
            <a:ext cx="2076466" cy="528959"/>
          </a:xfrm>
          <a:prstGeom prst="rect">
            <a:avLst/>
          </a:prstGeom>
          <a:noFill/>
          <a:ln>
            <a:noFill/>
          </a:ln>
          <a:effectLst>
            <a:outerShdw rotWithShape="0" algn="bl" dir="5520000" dist="76200">
              <a:srgbClr val="0000FF">
                <a:alpha val="8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tcsh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 rot="162468">
            <a:off x="491855" y="1726887"/>
            <a:ext cx="2076519" cy="528886"/>
          </a:xfrm>
          <a:prstGeom prst="rect">
            <a:avLst/>
          </a:prstGeom>
          <a:noFill/>
          <a:ln>
            <a:noFill/>
          </a:ln>
          <a:effectLst>
            <a:outerShdw rotWithShape="0" algn="bl" dir="5580000" dist="57150">
              <a:srgbClr val="FF99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ksh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 rot="342240">
            <a:off x="4748959" y="1902424"/>
            <a:ext cx="2076682" cy="528813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57150">
              <a:srgbClr val="00FF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sh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 rot="-422264">
            <a:off x="6566320" y="1610131"/>
            <a:ext cx="2076344" cy="529021"/>
          </a:xfrm>
          <a:prstGeom prst="rect">
            <a:avLst/>
          </a:prstGeom>
          <a:noFill/>
          <a:ln>
            <a:noFill/>
          </a:ln>
          <a:effectLst>
            <a:outerShdw rotWithShape="0" algn="bl" dir="5580000" dist="66675">
              <a:srgbClr val="9900FF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fish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ctrTitle"/>
          </p:nvPr>
        </p:nvSpPr>
        <p:spPr>
          <a:xfrm>
            <a:off x="129600" y="-1107725"/>
            <a:ext cx="9014400" cy="2671200"/>
          </a:xfrm>
          <a:prstGeom prst="rect">
            <a:avLst/>
          </a:prstGeom>
          <a:effectLst>
            <a:outerShdw rotWithShape="0" algn="bl" dir="558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am I qualified?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809725" y="1268775"/>
            <a:ext cx="34161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Yes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… and </a:t>
            </a: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741525" y="2648625"/>
            <a:ext cx="7207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Cheap plug: I wrote a shell called </a:t>
            </a:r>
            <a:r>
              <a:rPr lang="en-GB" sz="20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ezsh</a:t>
            </a:r>
            <a:endParaRPr sz="20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Check it out at </a:t>
            </a:r>
            <a:r>
              <a:rPr lang="en-GB" sz="2000" u="sng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ezsh.jamesmcdermott.ie</a:t>
            </a:r>
            <a:endParaRPr sz="20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81884" l="0" r="0" t="0"/>
          <a:stretch/>
        </p:blipFill>
        <p:spPr>
          <a:xfrm>
            <a:off x="0" y="2756900"/>
            <a:ext cx="9144002" cy="2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 amt="78000"/>
          </a:blip>
          <a:srcRect b="0" l="0" r="70392" t="0"/>
          <a:stretch/>
        </p:blipFill>
        <p:spPr>
          <a:xfrm>
            <a:off x="8063725" y="4297550"/>
            <a:ext cx="1011050" cy="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type="ctrTitle"/>
          </p:nvPr>
        </p:nvSpPr>
        <p:spPr>
          <a:xfrm>
            <a:off x="129600" y="-1107725"/>
            <a:ext cx="9014400" cy="2671200"/>
          </a:xfrm>
          <a:prstGeom prst="rect">
            <a:avLst/>
          </a:prstGeom>
          <a:effectLst>
            <a:outerShdw rotWithShape="0" algn="bl" dir="5580000" dist="47625">
              <a:srgbClr val="FF00FF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today’s workshop</a:t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810750" y="1297550"/>
            <a:ext cx="61536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6 Sessions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5 writing code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1 asking questions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○"/>
            </a:pPr>
            <a:r>
              <a:rPr lang="en-GB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Reflection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